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58" r:id="rId6"/>
    <p:sldId id="261" r:id="rId7"/>
    <p:sldId id="263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5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D9B0-6846-490C-A8D0-DD8E0BD6F7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74288-19FA-47E4-9585-8E0473039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D9B0-6846-490C-A8D0-DD8E0BD6F7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74288-19FA-47E4-9585-8E0473039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D9B0-6846-490C-A8D0-DD8E0BD6F7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74288-19FA-47E4-9585-8E0473039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E61E-6695-49F3-AB31-1B4BF2AACB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596BF-1EBE-45FA-98A2-02AFC61734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E61E-6695-49F3-AB31-1B4BF2AACB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596BF-1EBE-45FA-98A2-02AFC61734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E61E-6695-49F3-AB31-1B4BF2AACB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596BF-1EBE-45FA-98A2-02AFC61734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E61E-6695-49F3-AB31-1B4BF2AACB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596BF-1EBE-45FA-98A2-02AFC61734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E61E-6695-49F3-AB31-1B4BF2AACB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596BF-1EBE-45FA-98A2-02AFC61734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E61E-6695-49F3-AB31-1B4BF2AACB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596BF-1EBE-45FA-98A2-02AFC61734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E61E-6695-49F3-AB31-1B4BF2AACB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596BF-1EBE-45FA-98A2-02AFC61734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E61E-6695-49F3-AB31-1B4BF2AACB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596BF-1EBE-45FA-98A2-02AFC61734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D9B0-6846-490C-A8D0-DD8E0BD6F7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74288-19FA-47E4-9585-8E0473039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E61E-6695-49F3-AB31-1B4BF2AACB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596BF-1EBE-45FA-98A2-02AFC61734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E61E-6695-49F3-AB31-1B4BF2AACB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596BF-1EBE-45FA-98A2-02AFC61734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E61E-6695-49F3-AB31-1B4BF2AACB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596BF-1EBE-45FA-98A2-02AFC61734E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D9B0-6846-490C-A8D0-DD8E0BD6F7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74288-19FA-47E4-9585-8E0473039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D9B0-6846-490C-A8D0-DD8E0BD6F7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74288-19FA-47E4-9585-8E0473039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D9B0-6846-490C-A8D0-DD8E0BD6F7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74288-19FA-47E4-9585-8E0473039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D9B0-6846-490C-A8D0-DD8E0BD6F7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74288-19FA-47E4-9585-8E0473039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D9B0-6846-490C-A8D0-DD8E0BD6F7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74288-19FA-47E4-9585-8E0473039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D9B0-6846-490C-A8D0-DD8E0BD6F7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74288-19FA-47E4-9585-8E0473039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D9B0-6846-490C-A8D0-DD8E0BD6F7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74288-19FA-47E4-9585-8E0473039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6D9B0-6846-490C-A8D0-DD8E0BD6F7A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74288-19FA-47E4-9585-8E0473039B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6E61E-6695-49F3-AB31-1B4BF2AACB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596BF-1EBE-45FA-98A2-02AFC61734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media" Target="../media/audio2.wav"/><Relationship Id="rId5" Type="http://schemas.openxmlformats.org/officeDocument/2006/relationships/audio" Target="../media/audio2.wav"/><Relationship Id="rId4" Type="http://schemas.openxmlformats.org/officeDocument/2006/relationships/image" Target="../media/image11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92187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双唛降噪话务耳机工程示例</a:t>
            </a:r>
            <a:r>
              <a:rPr lang="zh-CN" altLang="en-US" sz="4000" dirty="0">
                <a:latin typeface="华文细黑" panose="02010600040101010101" pitchFamily="2" charset="-122"/>
                <a:ea typeface="华文细黑" panose="02010600040101010101" pitchFamily="2" charset="-122"/>
              </a:rPr>
              <a:t>说明</a:t>
            </a:r>
            <a:endParaRPr lang="zh-CN" altLang="en-US" sz="4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680710" y="2287588"/>
            <a:ext cx="6396990" cy="752792"/>
          </a:xfrm>
        </p:spPr>
        <p:txBody>
          <a:bodyPr/>
          <a:lstStyle/>
          <a:p>
            <a:r>
              <a:rPr lang="en-US" altLang="zh-CN" dirty="0"/>
              <a:t>--</a:t>
            </a:r>
            <a:r>
              <a:rPr lang="en-US" altLang="zh-CN" dirty="0" err="1"/>
              <a:t>Soudec</a:t>
            </a:r>
            <a:r>
              <a:rPr lang="en-US" altLang="zh-CN" dirty="0"/>
              <a:t> Nick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</a:rPr>
              <a:t>一、产品功能</a:t>
            </a:r>
            <a:r>
              <a:rPr lang="zh-CN" altLang="en-US" dirty="0">
                <a:latin typeface="+mj-ea"/>
              </a:rPr>
              <a:t>特点</a:t>
            </a:r>
            <a:endParaRPr lang="zh-CN" altLang="en-US" dirty="0">
              <a:latin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865" y="0"/>
            <a:ext cx="2985135" cy="2246630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371475" y="2359660"/>
            <a:ext cx="10515600" cy="4351338"/>
          </a:xfrm>
        </p:spPr>
        <p:txBody>
          <a:bodyPr>
            <a:normAutofit/>
          </a:bodyPr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1700" b="0" i="0" dirty="0" err="1">
                <a:solidFill>
                  <a:srgbClr val="333333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Soundec</a:t>
            </a:r>
            <a:r>
              <a:rPr lang="en-US" altLang="zh-CN" sz="1700" b="0" i="0" dirty="0">
                <a:solidFill>
                  <a:srgbClr val="333333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 8600 </a:t>
            </a:r>
            <a:r>
              <a:rPr lang="zh-CN" altLang="en-US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专业数字信号处理</a:t>
            </a:r>
            <a:r>
              <a:rPr lang="en-US" altLang="zh-CN" sz="1700" b="0" i="0" dirty="0">
                <a:solidFill>
                  <a:srgbClr val="333333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DSP, </a:t>
            </a:r>
            <a:r>
              <a:rPr lang="zh-CN" altLang="en-US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内置</a:t>
            </a:r>
            <a:r>
              <a:rPr lang="en-US" altLang="zh-CN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ENC</a:t>
            </a:r>
            <a:r>
              <a:rPr lang="zh-CN" altLang="en-US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降噪处理技术，有效屏蔽背景噪音，降噪深度可达</a:t>
            </a:r>
            <a:r>
              <a:rPr lang="en-US" altLang="zh-CN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57+-3dB</a:t>
            </a:r>
            <a:r>
              <a:rPr lang="zh-CN" altLang="en-US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en-US" altLang="zh-CN" sz="1700" dirty="0">
              <a:solidFill>
                <a:srgbClr val="33333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700" b="0" i="0" dirty="0">
                <a:solidFill>
                  <a:srgbClr val="333333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双麦克风拾音，主动降噪。</a:t>
            </a:r>
            <a:endParaRPr lang="en-US" altLang="zh-CN" sz="1700" b="0" i="0" dirty="0">
              <a:solidFill>
                <a:srgbClr val="333333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CN" altLang="en-US" sz="1700" b="0" i="0" dirty="0">
                <a:solidFill>
                  <a:srgbClr val="333333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清晰数字语音通话，语音清晰通透、高度还原声人声</a:t>
            </a:r>
            <a:r>
              <a:rPr lang="zh-CN" altLang="en-US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en-US" altLang="zh-CN" sz="1700" b="0" i="0" dirty="0">
              <a:solidFill>
                <a:srgbClr val="333333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MIC 8</a:t>
            </a:r>
            <a:r>
              <a:rPr lang="zh-CN" altLang="en-US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段硬件</a:t>
            </a:r>
            <a:r>
              <a:rPr lang="en-US" altLang="zh-CN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EQ </a:t>
            </a:r>
            <a:r>
              <a:rPr lang="zh-CN" altLang="en-US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，配置属于自己的声音。</a:t>
            </a:r>
            <a:endParaRPr lang="en-US" altLang="zh-CN" sz="1700" dirty="0">
              <a:solidFill>
                <a:srgbClr val="33333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700" b="0" i="0" dirty="0">
                <a:solidFill>
                  <a:srgbClr val="333333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MIC AGC </a:t>
            </a:r>
            <a:r>
              <a:rPr lang="zh-CN" altLang="en-US" sz="1700" b="0" i="0" dirty="0">
                <a:solidFill>
                  <a:srgbClr val="333333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自动增益控制使声音达到理想状态，避免暴音、在声音不连续或声音较低时可自动放大声音信号。</a:t>
            </a:r>
            <a:endParaRPr lang="en-US" altLang="zh-CN" sz="1700" b="0" i="0" dirty="0">
              <a:solidFill>
                <a:srgbClr val="333333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支持</a:t>
            </a:r>
            <a:r>
              <a:rPr lang="en-US" altLang="zh-CN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Speaker EQ</a:t>
            </a:r>
            <a:r>
              <a:rPr lang="zh-CN" altLang="en-US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，让声音和音乐更加</a:t>
            </a:r>
            <a:r>
              <a:rPr lang="zh-CN" altLang="en-US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饱满。</a:t>
            </a:r>
            <a:endParaRPr lang="en-US" altLang="zh-CN" sz="1700" b="0" i="0" dirty="0">
              <a:solidFill>
                <a:srgbClr val="333333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CN" altLang="en-US" sz="1700" b="0" i="0" dirty="0">
                <a:solidFill>
                  <a:srgbClr val="333333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可支持常用的按键功能，也可支持微软</a:t>
            </a:r>
            <a:r>
              <a:rPr lang="en-US" altLang="zh-CN" sz="1700" b="0" i="0" dirty="0">
                <a:solidFill>
                  <a:srgbClr val="333333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teams</a:t>
            </a:r>
            <a:r>
              <a:rPr lang="zh-CN" altLang="en-US" sz="1700" b="0" i="0" dirty="0">
                <a:solidFill>
                  <a:srgbClr val="333333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、腾讯会议</a:t>
            </a:r>
            <a:r>
              <a:rPr lang="zh-CN" altLang="en-US" sz="1700" b="0" i="0" dirty="0">
                <a:solidFill>
                  <a:srgbClr val="333333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认证</a:t>
            </a:r>
            <a:r>
              <a:rPr lang="zh-CN" altLang="en-US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en-US" altLang="zh-CN" sz="1700" dirty="0">
              <a:solidFill>
                <a:srgbClr val="33333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CN" altLang="en-US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高速</a:t>
            </a:r>
            <a:r>
              <a:rPr lang="en-US" altLang="zh-CN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USB2.0</a:t>
            </a:r>
            <a:r>
              <a:rPr lang="zh-CN" altLang="en-US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，支持</a:t>
            </a:r>
            <a:r>
              <a:rPr lang="en-US" altLang="zh-CN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uac2.0/1.0</a:t>
            </a:r>
            <a:r>
              <a:rPr lang="zh-CN" altLang="en-US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自适应，兼容新老上位机设备。</a:t>
            </a:r>
            <a:endParaRPr lang="en-US" altLang="zh-CN" sz="1700" dirty="0">
              <a:solidFill>
                <a:srgbClr val="333333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CN" altLang="en-US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支持耳返功能</a:t>
            </a:r>
            <a:r>
              <a:rPr lang="en-US" altLang="zh-CN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----sidetone</a:t>
            </a:r>
            <a:r>
              <a:rPr lang="zh-CN" altLang="en-US" sz="1700" dirty="0">
                <a:solidFill>
                  <a:srgbClr val="333333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95"/>
          <p:cNvGrpSpPr/>
          <p:nvPr/>
        </p:nvGrpSpPr>
        <p:grpSpPr>
          <a:xfrm>
            <a:off x="866775" y="4886325"/>
            <a:ext cx="1190625" cy="1485900"/>
            <a:chOff x="0" y="3310759"/>
            <a:chExt cx="1376855" cy="835572"/>
          </a:xfrm>
        </p:grpSpPr>
        <p:sp>
          <p:nvSpPr>
            <p:cNvPr id="97" name="矩形 96"/>
            <p:cNvSpPr/>
            <p:nvPr/>
          </p:nvSpPr>
          <p:spPr>
            <a:xfrm>
              <a:off x="0" y="3310759"/>
              <a:ext cx="1376855" cy="4204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AOHPLP/AOHPLN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0" y="3725917"/>
              <a:ext cx="1371601" cy="4204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AOHPRP/AOHPRN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5600"/>
            <a:ext cx="10515600" cy="1325563"/>
          </a:xfrm>
        </p:spPr>
        <p:txBody>
          <a:bodyPr/>
          <a:lstStyle/>
          <a:p>
            <a:r>
              <a:rPr lang="zh-CN" altLang="en-US" dirty="0"/>
              <a:t>二、产品数据流程图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132547" y="1924050"/>
            <a:ext cx="909145" cy="1562099"/>
            <a:chOff x="409902" y="2096814"/>
            <a:chExt cx="909145" cy="856593"/>
          </a:xfrm>
        </p:grpSpPr>
        <p:sp>
          <p:nvSpPr>
            <p:cNvPr id="5" name="矩形 4"/>
            <p:cNvSpPr/>
            <p:nvPr/>
          </p:nvSpPr>
          <p:spPr>
            <a:xfrm>
              <a:off x="415158" y="2096814"/>
              <a:ext cx="903889" cy="4204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AIP1/AIN1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09902" y="2532993"/>
              <a:ext cx="903889" cy="4204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AIP2/AIN2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3741421" y="1828799"/>
            <a:ext cx="1040129" cy="17240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AEC +</a:t>
            </a:r>
            <a:b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b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DeNoise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2034541" y="5067301"/>
            <a:ext cx="184784" cy="1181100"/>
            <a:chOff x="3049906" y="4143375"/>
            <a:chExt cx="114300" cy="638175"/>
          </a:xfrm>
        </p:grpSpPr>
        <p:grpSp>
          <p:nvGrpSpPr>
            <p:cNvPr id="35" name="组合 34"/>
            <p:cNvGrpSpPr/>
            <p:nvPr/>
          </p:nvGrpSpPr>
          <p:grpSpPr>
            <a:xfrm>
              <a:off x="3049906" y="4143375"/>
              <a:ext cx="114300" cy="209550"/>
              <a:chOff x="466725" y="447675"/>
              <a:chExt cx="761999" cy="819150"/>
            </a:xfrm>
            <a:solidFill>
              <a:schemeClr val="accent6"/>
            </a:solidFill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grpSpPr>
          <p:sp>
            <p:nvSpPr>
              <p:cNvPr id="36" name="矩形 35"/>
              <p:cNvSpPr/>
              <p:nvPr/>
            </p:nvSpPr>
            <p:spPr>
              <a:xfrm>
                <a:off x="476249" y="447675"/>
                <a:ext cx="752475" cy="819150"/>
              </a:xfrm>
              <a:prstGeom prst="rect">
                <a:avLst/>
              </a:prstGeom>
              <a:grpFill/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466725" y="447675"/>
                <a:ext cx="752475" cy="809625"/>
                <a:chOff x="466725" y="447675"/>
                <a:chExt cx="752475" cy="809625"/>
              </a:xfrm>
              <a:grpFill/>
            </p:grpSpPr>
            <p:cxnSp>
              <p:nvCxnSpPr>
                <p:cNvPr id="38" name="直接连接符 37"/>
                <p:cNvCxnSpPr/>
                <p:nvPr/>
              </p:nvCxnSpPr>
              <p:spPr>
                <a:xfrm flipH="1">
                  <a:off x="466725" y="457200"/>
                  <a:ext cx="752475" cy="800100"/>
                </a:xfrm>
                <a:prstGeom prst="line">
                  <a:avLst/>
                </a:prstGeom>
                <a:grpFill/>
                <a:scene3d>
                  <a:camera prst="orthographicFront"/>
                  <a:lightRig rig="threePt" dir="t"/>
                </a:scene3d>
                <a:sp3d>
                  <a:bevelT w="139700" prst="cross"/>
                </a:sp3d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 flipH="1" flipV="1">
                  <a:off x="485775" y="447675"/>
                  <a:ext cx="733425" cy="809625"/>
                </a:xfrm>
                <a:prstGeom prst="line">
                  <a:avLst/>
                </a:prstGeom>
                <a:grpFill/>
                <a:scene3d>
                  <a:camera prst="orthographicFront"/>
                  <a:lightRig rig="threePt" dir="t"/>
                </a:scene3d>
                <a:sp3d>
                  <a:bevelT w="139700" prst="cross"/>
                </a:sp3d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组合 39"/>
            <p:cNvGrpSpPr/>
            <p:nvPr/>
          </p:nvGrpSpPr>
          <p:grpSpPr>
            <a:xfrm>
              <a:off x="3049906" y="4572000"/>
              <a:ext cx="114300" cy="209550"/>
              <a:chOff x="466725" y="447675"/>
              <a:chExt cx="761999" cy="819150"/>
            </a:xfrm>
            <a:solidFill>
              <a:schemeClr val="accent6"/>
            </a:solidFill>
            <a:effectLst>
              <a:glow rad="139700">
                <a:schemeClr val="accent6">
                  <a:satMod val="175000"/>
                  <a:alpha val="40000"/>
                </a:schemeClr>
              </a:glow>
            </a:effectLst>
          </p:grpSpPr>
          <p:sp>
            <p:nvSpPr>
              <p:cNvPr id="41" name="矩形 40"/>
              <p:cNvSpPr/>
              <p:nvPr/>
            </p:nvSpPr>
            <p:spPr>
              <a:xfrm>
                <a:off x="476249" y="447675"/>
                <a:ext cx="752475" cy="819150"/>
              </a:xfrm>
              <a:prstGeom prst="rect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466725" y="447675"/>
                <a:ext cx="752475" cy="809625"/>
                <a:chOff x="466725" y="447675"/>
                <a:chExt cx="752475" cy="809625"/>
              </a:xfrm>
              <a:grpFill/>
            </p:grpSpPr>
            <p:cxnSp>
              <p:nvCxnSpPr>
                <p:cNvPr id="43" name="直接连接符 42"/>
                <p:cNvCxnSpPr/>
                <p:nvPr/>
              </p:nvCxnSpPr>
              <p:spPr>
                <a:xfrm flipH="1">
                  <a:off x="466725" y="457200"/>
                  <a:ext cx="752475" cy="800100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 flipH="1" flipV="1">
                  <a:off x="485775" y="447675"/>
                  <a:ext cx="733425" cy="809625"/>
                </a:xfrm>
                <a:prstGeom prst="line">
                  <a:avLst/>
                </a:prstGeom>
                <a:grpFill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6" name="矩形 55"/>
          <p:cNvSpPr/>
          <p:nvPr/>
        </p:nvSpPr>
        <p:spPr>
          <a:xfrm>
            <a:off x="7191375" y="1813559"/>
            <a:ext cx="781050" cy="170116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AGC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2867025" y="2272665"/>
            <a:ext cx="25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4777740" y="2676525"/>
            <a:ext cx="25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8852535" y="2295525"/>
            <a:ext cx="50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rot="10800000">
            <a:off x="8666505" y="5248275"/>
            <a:ext cx="756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4904310" y="5101393"/>
            <a:ext cx="346841" cy="367862"/>
            <a:chOff x="4204138" y="5580993"/>
            <a:chExt cx="1103586" cy="1152000"/>
          </a:xfrm>
        </p:grpSpPr>
        <p:sp>
          <p:nvSpPr>
            <p:cNvPr id="64" name="椭圆 63"/>
            <p:cNvSpPr/>
            <p:nvPr/>
          </p:nvSpPr>
          <p:spPr>
            <a:xfrm>
              <a:off x="4204138" y="5580993"/>
              <a:ext cx="1103586" cy="1152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65" name="直接连接符 64"/>
            <p:cNvCxnSpPr>
              <a:stCxn id="64" idx="2"/>
              <a:endCxn id="64" idx="6"/>
            </p:cNvCxnSpPr>
            <p:nvPr/>
          </p:nvCxnSpPr>
          <p:spPr>
            <a:xfrm>
              <a:off x="4204138" y="6156993"/>
              <a:ext cx="110358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rot="5400000">
              <a:off x="4188370" y="6153810"/>
              <a:ext cx="110358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矩形 71"/>
          <p:cNvSpPr/>
          <p:nvPr/>
        </p:nvSpPr>
        <p:spPr>
          <a:xfrm>
            <a:off x="4732217" y="4017189"/>
            <a:ext cx="1629103" cy="336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耳返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/sidetone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75" name="连接符: 肘形 74"/>
          <p:cNvCxnSpPr>
            <a:stCxn id="68" idx="0"/>
            <a:endCxn id="64" idx="0"/>
          </p:cNvCxnSpPr>
          <p:nvPr/>
        </p:nvCxnSpPr>
        <p:spPr>
          <a:xfrm rot="10800000" flipV="1">
            <a:off x="5077731" y="4443867"/>
            <a:ext cx="1324898" cy="65752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1" y="5232313"/>
            <a:ext cx="937326" cy="69223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Audio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Track2—Output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79" name="直接箭头连接符 78"/>
          <p:cNvCxnSpPr/>
          <p:nvPr/>
        </p:nvCxnSpPr>
        <p:spPr>
          <a:xfrm>
            <a:off x="6773582" y="2681783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9382125" y="1866899"/>
            <a:ext cx="757086" cy="149542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USB IN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9426740" y="4924425"/>
            <a:ext cx="765010" cy="158115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USB OUT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7" name="图片 10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96113" y="1820756"/>
            <a:ext cx="1676161" cy="1693969"/>
          </a:xfrm>
          <a:prstGeom prst="rect">
            <a:avLst/>
          </a:prstGeom>
        </p:spPr>
      </p:pic>
      <p:grpSp>
        <p:nvGrpSpPr>
          <p:cNvPr id="57" name="组合 56"/>
          <p:cNvGrpSpPr/>
          <p:nvPr/>
        </p:nvGrpSpPr>
        <p:grpSpPr>
          <a:xfrm>
            <a:off x="1996376" y="2098308"/>
            <a:ext cx="480124" cy="1264018"/>
            <a:chOff x="1472501" y="2028825"/>
            <a:chExt cx="547144" cy="1034415"/>
          </a:xfrm>
        </p:grpSpPr>
        <p:grpSp>
          <p:nvGrpSpPr>
            <p:cNvPr id="100" name="组合 99"/>
            <p:cNvGrpSpPr/>
            <p:nvPr/>
          </p:nvGrpSpPr>
          <p:grpSpPr>
            <a:xfrm>
              <a:off x="1472501" y="2028825"/>
              <a:ext cx="241999" cy="1034415"/>
              <a:chOff x="3047936" y="2952750"/>
              <a:chExt cx="116270" cy="685800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3047936" y="2952750"/>
                <a:ext cx="114300" cy="209550"/>
                <a:chOff x="466725" y="447675"/>
                <a:chExt cx="761999" cy="819150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476249" y="447675"/>
                  <a:ext cx="752475" cy="819150"/>
                </a:xfrm>
                <a:prstGeom prst="rect">
                  <a:avLst/>
                </a:prstGeom>
                <a:grpFill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32" name="组合 31"/>
                <p:cNvGrpSpPr/>
                <p:nvPr/>
              </p:nvGrpSpPr>
              <p:grpSpPr>
                <a:xfrm>
                  <a:off x="466725" y="447675"/>
                  <a:ext cx="752475" cy="809625"/>
                  <a:chOff x="466725" y="447675"/>
                  <a:chExt cx="752475" cy="809625"/>
                </a:xfrm>
                <a:grpFill/>
              </p:grpSpPr>
              <p:cxnSp>
                <p:nvCxnSpPr>
                  <p:cNvPr id="33" name="直接连接符 32"/>
                  <p:cNvCxnSpPr/>
                  <p:nvPr/>
                </p:nvCxnSpPr>
                <p:spPr>
                  <a:xfrm flipH="1">
                    <a:off x="466725" y="457200"/>
                    <a:ext cx="752475" cy="800100"/>
                  </a:xfrm>
                  <a:prstGeom prst="line">
                    <a:avLst/>
                  </a:prstGeom>
                  <a:grp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接连接符 33"/>
                  <p:cNvCxnSpPr/>
                  <p:nvPr/>
                </p:nvCxnSpPr>
                <p:spPr>
                  <a:xfrm flipH="1" flipV="1">
                    <a:off x="485775" y="447675"/>
                    <a:ext cx="733425" cy="809625"/>
                  </a:xfrm>
                  <a:prstGeom prst="line">
                    <a:avLst/>
                  </a:prstGeom>
                  <a:grp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5" name="组合 44"/>
              <p:cNvGrpSpPr/>
              <p:nvPr/>
            </p:nvGrpSpPr>
            <p:grpSpPr>
              <a:xfrm>
                <a:off x="3049906" y="3429000"/>
                <a:ext cx="114300" cy="209550"/>
                <a:chOff x="466725" y="447675"/>
                <a:chExt cx="761999" cy="819150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46" name="矩形 45"/>
                <p:cNvSpPr/>
                <p:nvPr/>
              </p:nvSpPr>
              <p:spPr>
                <a:xfrm>
                  <a:off x="476249" y="447675"/>
                  <a:ext cx="752475" cy="819150"/>
                </a:xfrm>
                <a:prstGeom prst="rect">
                  <a:avLst/>
                </a:prstGeom>
                <a:grpFill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47" name="组合 46"/>
                <p:cNvGrpSpPr/>
                <p:nvPr/>
              </p:nvGrpSpPr>
              <p:grpSpPr>
                <a:xfrm>
                  <a:off x="466725" y="447675"/>
                  <a:ext cx="752475" cy="809625"/>
                  <a:chOff x="466725" y="447675"/>
                  <a:chExt cx="752475" cy="809625"/>
                </a:xfrm>
                <a:grpFill/>
              </p:grpSpPr>
              <p:cxnSp>
                <p:nvCxnSpPr>
                  <p:cNvPr id="48" name="直接连接符 47"/>
                  <p:cNvCxnSpPr/>
                  <p:nvPr/>
                </p:nvCxnSpPr>
                <p:spPr>
                  <a:xfrm flipH="1">
                    <a:off x="466725" y="457200"/>
                    <a:ext cx="752475" cy="800100"/>
                  </a:xfrm>
                  <a:prstGeom prst="line">
                    <a:avLst/>
                  </a:prstGeom>
                  <a:grp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直接连接符 48"/>
                  <p:cNvCxnSpPr/>
                  <p:nvPr/>
                </p:nvCxnSpPr>
                <p:spPr>
                  <a:xfrm flipH="1" flipV="1">
                    <a:off x="485775" y="447675"/>
                    <a:ext cx="733425" cy="809625"/>
                  </a:xfrm>
                  <a:prstGeom prst="line">
                    <a:avLst/>
                  </a:prstGeom>
                  <a:grp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" name="组合 6"/>
            <p:cNvGrpSpPr/>
            <p:nvPr/>
          </p:nvGrpSpPr>
          <p:grpSpPr>
            <a:xfrm>
              <a:off x="1731645" y="2183130"/>
              <a:ext cx="288000" cy="716280"/>
              <a:chOff x="1912620" y="2221230"/>
              <a:chExt cx="288000" cy="716280"/>
            </a:xfrm>
          </p:grpSpPr>
          <p:cxnSp>
            <p:nvCxnSpPr>
              <p:cNvPr id="11" name="直接箭头连接符 10"/>
              <p:cNvCxnSpPr/>
              <p:nvPr/>
            </p:nvCxnSpPr>
            <p:spPr>
              <a:xfrm>
                <a:off x="1912620" y="2221230"/>
                <a:ext cx="288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" name="直接箭头连接符 2"/>
              <p:cNvCxnSpPr/>
              <p:nvPr/>
            </p:nvCxnSpPr>
            <p:spPr>
              <a:xfrm>
                <a:off x="1912620" y="2937510"/>
                <a:ext cx="288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4" name="直接箭头连接符 133"/>
          <p:cNvCxnSpPr/>
          <p:nvPr/>
        </p:nvCxnSpPr>
        <p:spPr>
          <a:xfrm>
            <a:off x="2876350" y="3148965"/>
            <a:ext cx="25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/>
          <p:nvPr/>
        </p:nvCxnSpPr>
        <p:spPr>
          <a:xfrm>
            <a:off x="3438525" y="3139440"/>
            <a:ext cx="25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箭头连接符 138"/>
          <p:cNvCxnSpPr/>
          <p:nvPr/>
        </p:nvCxnSpPr>
        <p:spPr>
          <a:xfrm>
            <a:off x="3448050" y="2272665"/>
            <a:ext cx="25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5" name="图片 1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069" y="1784239"/>
            <a:ext cx="546131" cy="1740012"/>
          </a:xfrm>
          <a:prstGeom prst="rect">
            <a:avLst/>
          </a:prstGeom>
        </p:spPr>
      </p:pic>
      <p:cxnSp>
        <p:nvCxnSpPr>
          <p:cNvPr id="146" name="直接箭头连接符 145"/>
          <p:cNvCxnSpPr/>
          <p:nvPr/>
        </p:nvCxnSpPr>
        <p:spPr>
          <a:xfrm>
            <a:off x="7973732" y="2662733"/>
            <a:ext cx="32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/>
          <p:nvPr/>
        </p:nvCxnSpPr>
        <p:spPr>
          <a:xfrm>
            <a:off x="8862060" y="3019425"/>
            <a:ext cx="504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/>
          <p:nvPr/>
        </p:nvCxnSpPr>
        <p:spPr>
          <a:xfrm rot="10800000">
            <a:off x="8656980" y="6124575"/>
            <a:ext cx="756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1" name="图片 16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82063" y="4868756"/>
            <a:ext cx="1676161" cy="1693969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827020" y="5255694"/>
            <a:ext cx="253064" cy="885825"/>
            <a:chOff x="2895600" y="5263515"/>
            <a:chExt cx="252000" cy="885825"/>
          </a:xfrm>
        </p:grpSpPr>
        <p:cxnSp>
          <p:nvCxnSpPr>
            <p:cNvPr id="166" name="直接箭头连接符 165"/>
            <p:cNvCxnSpPr/>
            <p:nvPr/>
          </p:nvCxnSpPr>
          <p:spPr>
            <a:xfrm rot="10800000" flipV="1">
              <a:off x="2895600" y="5263515"/>
              <a:ext cx="25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直接箭头连接符 167"/>
            <p:cNvCxnSpPr/>
            <p:nvPr/>
          </p:nvCxnSpPr>
          <p:spPr>
            <a:xfrm rot="10800000" flipV="1">
              <a:off x="2895600" y="6149340"/>
              <a:ext cx="25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1" name="组合 170"/>
          <p:cNvGrpSpPr/>
          <p:nvPr/>
        </p:nvGrpSpPr>
        <p:grpSpPr>
          <a:xfrm>
            <a:off x="4904310" y="5968168"/>
            <a:ext cx="346841" cy="367862"/>
            <a:chOff x="4204138" y="5580993"/>
            <a:chExt cx="1103586" cy="1152000"/>
          </a:xfrm>
        </p:grpSpPr>
        <p:sp>
          <p:nvSpPr>
            <p:cNvPr id="172" name="椭圆 171"/>
            <p:cNvSpPr/>
            <p:nvPr/>
          </p:nvSpPr>
          <p:spPr>
            <a:xfrm>
              <a:off x="4204138" y="5580993"/>
              <a:ext cx="1103586" cy="1152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73" name="直接连接符 172"/>
            <p:cNvCxnSpPr>
              <a:stCxn id="172" idx="2"/>
              <a:endCxn id="172" idx="6"/>
            </p:cNvCxnSpPr>
            <p:nvPr/>
          </p:nvCxnSpPr>
          <p:spPr>
            <a:xfrm>
              <a:off x="4204138" y="6156993"/>
              <a:ext cx="110358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 rot="5400000">
              <a:off x="4188370" y="6153810"/>
              <a:ext cx="110358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3445842" y="5280069"/>
            <a:ext cx="1456101" cy="876300"/>
            <a:chOff x="3445842" y="5280069"/>
            <a:chExt cx="1456101" cy="876300"/>
          </a:xfrm>
        </p:grpSpPr>
        <p:cxnSp>
          <p:nvCxnSpPr>
            <p:cNvPr id="71" name="直接箭头连接符 70"/>
            <p:cNvCxnSpPr/>
            <p:nvPr/>
          </p:nvCxnSpPr>
          <p:spPr>
            <a:xfrm rot="10800000">
              <a:off x="3445842" y="5280069"/>
              <a:ext cx="14467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箭头连接符 174"/>
            <p:cNvCxnSpPr/>
            <p:nvPr/>
          </p:nvCxnSpPr>
          <p:spPr>
            <a:xfrm rot="10800000">
              <a:off x="3455190" y="6156369"/>
              <a:ext cx="14467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6" name="组合 185"/>
          <p:cNvGrpSpPr/>
          <p:nvPr/>
        </p:nvGrpSpPr>
        <p:grpSpPr>
          <a:xfrm>
            <a:off x="6181725" y="4038599"/>
            <a:ext cx="723900" cy="568155"/>
            <a:chOff x="6448425" y="4019549"/>
            <a:chExt cx="723900" cy="568155"/>
          </a:xfrm>
        </p:grpSpPr>
        <p:grpSp>
          <p:nvGrpSpPr>
            <p:cNvPr id="104" name="组合 103"/>
            <p:cNvGrpSpPr/>
            <p:nvPr/>
          </p:nvGrpSpPr>
          <p:grpSpPr>
            <a:xfrm>
              <a:off x="6669328" y="4250042"/>
              <a:ext cx="302895" cy="337662"/>
              <a:chOff x="7488478" y="3771887"/>
              <a:chExt cx="302895" cy="337662"/>
            </a:xfrm>
          </p:grpSpPr>
          <p:sp>
            <p:nvSpPr>
              <p:cNvPr id="68" name="等腰三角形 67"/>
              <p:cNvSpPr/>
              <p:nvPr/>
            </p:nvSpPr>
            <p:spPr>
              <a:xfrm rot="16200000">
                <a:off x="7499908" y="3795215"/>
                <a:ext cx="280036" cy="302895"/>
              </a:xfrm>
              <a:prstGeom prst="triangl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cxnSp>
            <p:nvCxnSpPr>
              <p:cNvPr id="69" name="直接箭头连接符 68"/>
              <p:cNvCxnSpPr/>
              <p:nvPr/>
            </p:nvCxnSpPr>
            <p:spPr>
              <a:xfrm flipH="1" flipV="1">
                <a:off x="7631384" y="3771887"/>
                <a:ext cx="75248" cy="3376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9" name="矩形 178"/>
            <p:cNvSpPr/>
            <p:nvPr/>
          </p:nvSpPr>
          <p:spPr>
            <a:xfrm>
              <a:off x="6448425" y="4019549"/>
              <a:ext cx="723900" cy="20955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-6dB</a:t>
              </a:r>
              <a:endPara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6248400" y="5119119"/>
            <a:ext cx="733356" cy="567306"/>
            <a:chOff x="5715000" y="4995294"/>
            <a:chExt cx="733356" cy="567306"/>
          </a:xfrm>
        </p:grpSpPr>
        <p:grpSp>
          <p:nvGrpSpPr>
            <p:cNvPr id="176" name="组合 175"/>
            <p:cNvGrpSpPr/>
            <p:nvPr/>
          </p:nvGrpSpPr>
          <p:grpSpPr>
            <a:xfrm>
              <a:off x="5839747" y="4995294"/>
              <a:ext cx="608609" cy="337662"/>
              <a:chOff x="5839747" y="5271519"/>
              <a:chExt cx="608609" cy="337662"/>
            </a:xfrm>
          </p:grpSpPr>
          <p:cxnSp>
            <p:nvCxnSpPr>
              <p:cNvPr id="74" name="直接箭头连接符 73"/>
              <p:cNvCxnSpPr/>
              <p:nvPr/>
            </p:nvCxnSpPr>
            <p:spPr>
              <a:xfrm rot="10800000">
                <a:off x="6160356" y="5433462"/>
                <a:ext cx="288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63" name="组合 162"/>
              <p:cNvGrpSpPr/>
              <p:nvPr/>
            </p:nvGrpSpPr>
            <p:grpSpPr>
              <a:xfrm>
                <a:off x="5839747" y="5271519"/>
                <a:ext cx="336328" cy="337662"/>
                <a:chOff x="5754022" y="4823844"/>
                <a:chExt cx="336328" cy="337662"/>
              </a:xfrm>
            </p:grpSpPr>
            <p:sp>
              <p:nvSpPr>
                <p:cNvPr id="164" name="等腰三角形 163"/>
                <p:cNvSpPr/>
                <p:nvPr/>
              </p:nvSpPr>
              <p:spPr>
                <a:xfrm rot="16200000">
                  <a:off x="5769786" y="4821886"/>
                  <a:ext cx="304799" cy="336328"/>
                </a:xfrm>
                <a:prstGeom prst="triangl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165" name="直接箭头连接符 164"/>
                <p:cNvCxnSpPr/>
                <p:nvPr/>
              </p:nvCxnSpPr>
              <p:spPr>
                <a:xfrm flipH="1" flipV="1">
                  <a:off x="5933956" y="4823844"/>
                  <a:ext cx="75248" cy="33766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0" name="矩形 179"/>
            <p:cNvSpPr/>
            <p:nvPr/>
          </p:nvSpPr>
          <p:spPr>
            <a:xfrm>
              <a:off x="5715000" y="5353049"/>
              <a:ext cx="723900" cy="20955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-6dB</a:t>
              </a:r>
              <a:endPara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85" name="组合 184"/>
          <p:cNvGrpSpPr/>
          <p:nvPr/>
        </p:nvGrpSpPr>
        <p:grpSpPr>
          <a:xfrm>
            <a:off x="6238875" y="5985894"/>
            <a:ext cx="740580" cy="605406"/>
            <a:chOff x="5695950" y="5890644"/>
            <a:chExt cx="740580" cy="605406"/>
          </a:xfrm>
        </p:grpSpPr>
        <p:grpSp>
          <p:nvGrpSpPr>
            <p:cNvPr id="177" name="组合 176"/>
            <p:cNvGrpSpPr/>
            <p:nvPr/>
          </p:nvGrpSpPr>
          <p:grpSpPr>
            <a:xfrm>
              <a:off x="5830222" y="5890644"/>
              <a:ext cx="606308" cy="337662"/>
              <a:chOff x="5830222" y="5747769"/>
              <a:chExt cx="606308" cy="337662"/>
            </a:xfrm>
          </p:grpSpPr>
          <p:grpSp>
            <p:nvGrpSpPr>
              <p:cNvPr id="162" name="组合 161"/>
              <p:cNvGrpSpPr/>
              <p:nvPr/>
            </p:nvGrpSpPr>
            <p:grpSpPr>
              <a:xfrm>
                <a:off x="5830222" y="5747769"/>
                <a:ext cx="336328" cy="337662"/>
                <a:chOff x="5754022" y="4823844"/>
                <a:chExt cx="336328" cy="337662"/>
              </a:xfrm>
            </p:grpSpPr>
            <p:sp>
              <p:nvSpPr>
                <p:cNvPr id="8" name="等腰三角形 7"/>
                <p:cNvSpPr/>
                <p:nvPr/>
              </p:nvSpPr>
              <p:spPr>
                <a:xfrm rot="16200000">
                  <a:off x="5769786" y="4821886"/>
                  <a:ext cx="304799" cy="336328"/>
                </a:xfrm>
                <a:prstGeom prst="triangl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70" name="直接箭头连接符 69"/>
                <p:cNvCxnSpPr/>
                <p:nvPr/>
              </p:nvCxnSpPr>
              <p:spPr>
                <a:xfrm flipH="1" flipV="1">
                  <a:off x="5933956" y="4823844"/>
                  <a:ext cx="75248" cy="33766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3" name="直接箭头连接符 72"/>
              <p:cNvCxnSpPr/>
              <p:nvPr/>
            </p:nvCxnSpPr>
            <p:spPr>
              <a:xfrm rot="10800000">
                <a:off x="6148530" y="5913977"/>
                <a:ext cx="288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1" name="矩形 180"/>
            <p:cNvSpPr/>
            <p:nvPr/>
          </p:nvSpPr>
          <p:spPr>
            <a:xfrm>
              <a:off x="5695950" y="6286499"/>
              <a:ext cx="723900" cy="20955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-6dB</a:t>
              </a:r>
              <a:endParaRPr lang="zh-CN" altLang="en-US" sz="12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82" name="直接箭头连接符 181"/>
          <p:cNvCxnSpPr/>
          <p:nvPr/>
        </p:nvCxnSpPr>
        <p:spPr>
          <a:xfrm rot="10800000">
            <a:off x="5298720" y="5289594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直接箭头连接符 183"/>
          <p:cNvCxnSpPr/>
          <p:nvPr/>
        </p:nvCxnSpPr>
        <p:spPr>
          <a:xfrm rot="10800000">
            <a:off x="5308245" y="6156369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连接符: 肘形 189"/>
          <p:cNvCxnSpPr>
            <a:endCxn id="68" idx="3"/>
          </p:cNvCxnSpPr>
          <p:nvPr/>
        </p:nvCxnSpPr>
        <p:spPr>
          <a:xfrm rot="5400000">
            <a:off x="6512453" y="2860071"/>
            <a:ext cx="1776868" cy="139072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2" name="连接符: 肘形 191"/>
          <p:cNvCxnSpPr>
            <a:stCxn id="68" idx="0"/>
            <a:endCxn id="172" idx="4"/>
          </p:cNvCxnSpPr>
          <p:nvPr/>
        </p:nvCxnSpPr>
        <p:spPr>
          <a:xfrm rot="10800000" flipV="1">
            <a:off x="5077731" y="4443868"/>
            <a:ext cx="1324898" cy="1892162"/>
          </a:xfrm>
          <a:prstGeom prst="bentConnector4">
            <a:avLst>
              <a:gd name="adj1" fmla="val 43887"/>
              <a:gd name="adj2" fmla="val 112081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3" name="矩形 192"/>
          <p:cNvSpPr/>
          <p:nvPr/>
        </p:nvSpPr>
        <p:spPr>
          <a:xfrm>
            <a:off x="971550" y="1447801"/>
            <a:ext cx="9505950" cy="230505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4" name="矩形 193"/>
          <p:cNvSpPr/>
          <p:nvPr/>
        </p:nvSpPr>
        <p:spPr>
          <a:xfrm>
            <a:off x="942975" y="4676775"/>
            <a:ext cx="9505950" cy="204787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矩形 194"/>
          <p:cNvSpPr/>
          <p:nvPr/>
        </p:nvSpPr>
        <p:spPr>
          <a:xfrm>
            <a:off x="152400" y="2146213"/>
            <a:ext cx="870651" cy="107323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Audio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Track1—Input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45" y="1809550"/>
            <a:ext cx="394635" cy="84702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716" y="2683845"/>
            <a:ext cx="394635" cy="84702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81" y="1809550"/>
            <a:ext cx="347539" cy="86627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576" y="2683845"/>
            <a:ext cx="347539" cy="866274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276776" y="5246269"/>
            <a:ext cx="206542" cy="885825"/>
            <a:chOff x="2895600" y="5263515"/>
            <a:chExt cx="252000" cy="885825"/>
          </a:xfrm>
        </p:grpSpPr>
        <p:cxnSp>
          <p:nvCxnSpPr>
            <p:cNvPr id="14" name="直接箭头连接符 13"/>
            <p:cNvCxnSpPr/>
            <p:nvPr/>
          </p:nvCxnSpPr>
          <p:spPr>
            <a:xfrm rot="10800000" flipV="1">
              <a:off x="2895600" y="5263515"/>
              <a:ext cx="25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rot="10800000" flipV="1">
              <a:off x="2895600" y="6149340"/>
              <a:ext cx="252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2462466" y="4803006"/>
            <a:ext cx="386614" cy="1779070"/>
            <a:chOff x="2664595" y="4803006"/>
            <a:chExt cx="386614" cy="1779070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6199" y="4803006"/>
              <a:ext cx="385010" cy="875899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4595" y="5706177"/>
              <a:ext cx="385010" cy="875899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3094508" y="4774130"/>
            <a:ext cx="370586" cy="1788694"/>
            <a:chOff x="3672021" y="4774130"/>
            <a:chExt cx="409091" cy="1788694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3625" y="4774130"/>
              <a:ext cx="407487" cy="875899"/>
            </a:xfrm>
            <a:prstGeom prst="rect">
              <a:avLst/>
            </a:prstGeom>
          </p:spPr>
        </p:pic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021" y="5686925"/>
              <a:ext cx="407487" cy="875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内容占位符 8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88" y="2300438"/>
            <a:ext cx="9626580" cy="3792354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0835"/>
            <a:ext cx="10515600" cy="1325563"/>
          </a:xfrm>
        </p:spPr>
        <p:txBody>
          <a:bodyPr/>
          <a:lstStyle/>
          <a:p>
            <a:r>
              <a:rPr lang="zh-CN" altLang="en-US" dirty="0"/>
              <a:t>三、音频</a:t>
            </a:r>
            <a:r>
              <a:rPr lang="zh-CN" altLang="en-US" dirty="0"/>
              <a:t>流程说明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37210" y="1748790"/>
            <a:ext cx="2068830" cy="43434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Input Amic1/Amic2</a:t>
            </a:r>
            <a:br>
              <a:rPr lang="en-US" altLang="zh-CN" sz="1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zh-CN" altLang="en-US" sz="1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灵敏度</a:t>
            </a:r>
            <a:r>
              <a:rPr lang="en-US" altLang="zh-CN" sz="1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-38/-42</a:t>
            </a:r>
            <a:endParaRPr lang="zh-CN" altLang="en-US" sz="1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8" name="直接箭头连接符 7"/>
          <p:cNvCxnSpPr>
            <a:stCxn id="6" idx="2"/>
          </p:cNvCxnSpPr>
          <p:nvPr/>
        </p:nvCxnSpPr>
        <p:spPr>
          <a:xfrm>
            <a:off x="1571625" y="2183130"/>
            <a:ext cx="485775" cy="491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/>
          <p:cNvSpPr/>
          <p:nvPr/>
        </p:nvSpPr>
        <p:spPr>
          <a:xfrm>
            <a:off x="2023110" y="2571750"/>
            <a:ext cx="1040130" cy="136017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3101340" y="2575560"/>
            <a:ext cx="521970" cy="134493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735580" y="1752600"/>
            <a:ext cx="784860" cy="44196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AGain</a:t>
            </a:r>
            <a:endParaRPr lang="zh-CN" altLang="en-US" sz="1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3657600" y="2573955"/>
            <a:ext cx="375985" cy="131826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642360" y="1756410"/>
            <a:ext cx="784860" cy="43815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DGain</a:t>
            </a:r>
            <a:endParaRPr lang="zh-CN" altLang="en-US" sz="1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8" name="直接箭头连接符 17"/>
          <p:cNvCxnSpPr>
            <a:stCxn id="14" idx="2"/>
            <a:endCxn id="13" idx="0"/>
          </p:cNvCxnSpPr>
          <p:nvPr/>
        </p:nvCxnSpPr>
        <p:spPr>
          <a:xfrm>
            <a:off x="3128010" y="2194560"/>
            <a:ext cx="234315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6" idx="2"/>
          </p:cNvCxnSpPr>
          <p:nvPr/>
        </p:nvCxnSpPr>
        <p:spPr>
          <a:xfrm flipH="1">
            <a:off x="3829050" y="2194560"/>
            <a:ext cx="205740" cy="37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005840" y="6332220"/>
            <a:ext cx="1245870" cy="44577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Output Dac1/Dac2</a:t>
            </a:r>
            <a:endParaRPr lang="zh-CN" altLang="en-US" sz="1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1857676" y="4649002"/>
            <a:ext cx="1136984" cy="1374608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>
            <a:stCxn id="21" idx="0"/>
            <a:endCxn id="22" idx="2"/>
          </p:cNvCxnSpPr>
          <p:nvPr/>
        </p:nvCxnSpPr>
        <p:spPr>
          <a:xfrm flipV="1">
            <a:off x="1628775" y="6023610"/>
            <a:ext cx="797393" cy="308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583430" y="1748790"/>
            <a:ext cx="971550" cy="42291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算法处理单元</a:t>
            </a:r>
            <a:endParaRPr lang="zh-CN" altLang="en-US" sz="1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7" name="直接箭头连接符 26"/>
          <p:cNvCxnSpPr>
            <a:stCxn id="25" idx="2"/>
          </p:cNvCxnSpPr>
          <p:nvPr/>
        </p:nvCxnSpPr>
        <p:spPr>
          <a:xfrm flipH="1">
            <a:off x="4640580" y="2171700"/>
            <a:ext cx="428625" cy="445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592278" y="1751798"/>
            <a:ext cx="1347537" cy="40847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EQ-</a:t>
            </a:r>
            <a:r>
              <a:rPr lang="zh-CN" altLang="en-US" sz="1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增强低频（</a:t>
            </a:r>
            <a:r>
              <a:rPr lang="en-US" altLang="zh-CN" sz="1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100k-800k</a:t>
            </a:r>
            <a:r>
              <a:rPr lang="zh-CN" altLang="en-US" sz="1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）</a:t>
            </a:r>
            <a:endParaRPr lang="zh-CN" altLang="en-US" sz="12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0" name="直接箭头连接符 29"/>
          <p:cNvCxnSpPr>
            <a:stCxn id="28" idx="2"/>
          </p:cNvCxnSpPr>
          <p:nvPr/>
        </p:nvCxnSpPr>
        <p:spPr>
          <a:xfrm flipH="1">
            <a:off x="6012180" y="2160270"/>
            <a:ext cx="253867" cy="445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6998970" y="1752600"/>
            <a:ext cx="1165860" cy="40005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AGC-</a:t>
            </a:r>
            <a:br>
              <a:rPr lang="en-US" altLang="zh-CN" sz="1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</a:br>
            <a:r>
              <a:rPr lang="zh-CN" altLang="en-US" sz="1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小信号放大</a:t>
            </a:r>
            <a:endParaRPr lang="zh-CN" altLang="en-US" sz="1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3" name="直接箭头连接符 32"/>
          <p:cNvCxnSpPr>
            <a:stCxn id="31" idx="2"/>
          </p:cNvCxnSpPr>
          <p:nvPr/>
        </p:nvCxnSpPr>
        <p:spPr>
          <a:xfrm flipH="1">
            <a:off x="7383780" y="2152650"/>
            <a:ext cx="198120" cy="45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229599" y="1741170"/>
            <a:ext cx="1549667" cy="4191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固定最大音量确保不失真，音量调节</a:t>
            </a:r>
            <a:endParaRPr lang="zh-CN" altLang="en-US" sz="12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6" name="直接箭头连接符 35"/>
          <p:cNvCxnSpPr>
            <a:stCxn id="34" idx="2"/>
          </p:cNvCxnSpPr>
          <p:nvPr/>
        </p:nvCxnSpPr>
        <p:spPr>
          <a:xfrm flipH="1">
            <a:off x="8515350" y="2160270"/>
            <a:ext cx="489083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9860279" y="1744980"/>
            <a:ext cx="2229052" cy="3924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单声道算法结果，转化为双声道上传</a:t>
            </a:r>
            <a:r>
              <a:rPr lang="en-US" altLang="zh-CN" sz="1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,uac1.0</a:t>
            </a:r>
            <a:r>
              <a:rPr lang="zh-CN" altLang="en-US" sz="1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协议。</a:t>
            </a:r>
            <a:endParaRPr lang="zh-CN" altLang="en-US" sz="12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9" name="直接箭头连接符 38"/>
          <p:cNvCxnSpPr>
            <a:stCxn id="37" idx="2"/>
          </p:cNvCxnSpPr>
          <p:nvPr/>
        </p:nvCxnSpPr>
        <p:spPr>
          <a:xfrm flipH="1">
            <a:off x="9749790" y="2137410"/>
            <a:ext cx="1225015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2720746" y="6343650"/>
            <a:ext cx="784860" cy="3924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AGain</a:t>
            </a:r>
            <a:endParaRPr lang="zh-CN" altLang="en-US" sz="1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748445" y="6343650"/>
            <a:ext cx="784860" cy="3924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DGain</a:t>
            </a:r>
            <a:endParaRPr lang="zh-CN" altLang="en-US" sz="1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61" name="直接箭头连接符 60"/>
          <p:cNvCxnSpPr>
            <a:stCxn id="59" idx="0"/>
          </p:cNvCxnSpPr>
          <p:nvPr/>
        </p:nvCxnSpPr>
        <p:spPr>
          <a:xfrm flipH="1" flipV="1">
            <a:off x="3840480" y="6054291"/>
            <a:ext cx="300395" cy="289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58" idx="0"/>
            <a:endCxn id="82" idx="2"/>
          </p:cNvCxnSpPr>
          <p:nvPr/>
        </p:nvCxnSpPr>
        <p:spPr>
          <a:xfrm flipV="1">
            <a:off x="3113176" y="6058300"/>
            <a:ext cx="201325" cy="285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H="1" flipV="1">
            <a:off x="7738712" y="5919537"/>
            <a:ext cx="465219" cy="382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4809429" y="6316980"/>
            <a:ext cx="2371017" cy="40386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(</a:t>
            </a:r>
            <a:r>
              <a:rPr lang="en-US" altLang="zh-CN" sz="1400" dirty="0" err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Spker</a:t>
            </a:r>
            <a:r>
              <a:rPr lang="en-US" altLang="zh-CN" sz="1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-6dB) + (Mic – 6dB) </a:t>
            </a:r>
            <a:r>
              <a:rPr lang="en-US" altLang="zh-CN" sz="1400" dirty="0" err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MIixer</a:t>
            </a:r>
            <a:r>
              <a:rPr lang="en-US" altLang="zh-CN" sz="1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做耳返</a:t>
            </a:r>
            <a:endParaRPr lang="zh-CN" altLang="en-US" sz="1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9" name="矩形: 圆角 78"/>
          <p:cNvSpPr/>
          <p:nvPr/>
        </p:nvSpPr>
        <p:spPr>
          <a:xfrm>
            <a:off x="3639556" y="4649605"/>
            <a:ext cx="412680" cy="1395062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1" name="矩形: 圆角 80"/>
          <p:cNvSpPr/>
          <p:nvPr/>
        </p:nvSpPr>
        <p:spPr>
          <a:xfrm>
            <a:off x="5226518" y="4126230"/>
            <a:ext cx="1745782" cy="194310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2" name="矩形: 圆角 81"/>
          <p:cNvSpPr/>
          <p:nvPr/>
        </p:nvSpPr>
        <p:spPr>
          <a:xfrm>
            <a:off x="3086905" y="4639377"/>
            <a:ext cx="455192" cy="1418923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5" name="直接箭头连接符 84"/>
          <p:cNvCxnSpPr>
            <a:stCxn id="67" idx="0"/>
            <a:endCxn id="81" idx="2"/>
          </p:cNvCxnSpPr>
          <p:nvPr/>
        </p:nvCxnSpPr>
        <p:spPr>
          <a:xfrm flipV="1">
            <a:off x="5994938" y="6069330"/>
            <a:ext cx="104471" cy="24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8948487" y="6309360"/>
            <a:ext cx="2120565" cy="3924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USB </a:t>
            </a:r>
            <a:r>
              <a:rPr lang="en-US" altLang="zh-CN" sz="1400" dirty="0" err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Spker</a:t>
            </a:r>
            <a:r>
              <a:rPr lang="en-US" altLang="zh-CN" sz="1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: uac1.0</a:t>
            </a:r>
            <a:r>
              <a:rPr lang="zh-CN" altLang="en-US" sz="14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协议</a:t>
            </a:r>
            <a:endParaRPr lang="zh-CN" altLang="en-US" sz="14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88" name="直接箭头连接符 87"/>
          <p:cNvCxnSpPr>
            <a:stCxn id="86" idx="0"/>
          </p:cNvCxnSpPr>
          <p:nvPr/>
        </p:nvCxnSpPr>
        <p:spPr>
          <a:xfrm flipH="1" flipV="1">
            <a:off x="9500135" y="5871411"/>
            <a:ext cx="508635" cy="43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圆角 28"/>
          <p:cNvSpPr/>
          <p:nvPr/>
        </p:nvSpPr>
        <p:spPr>
          <a:xfrm>
            <a:off x="1819174" y="2252313"/>
            <a:ext cx="2387065" cy="3955982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934678" y="4071486"/>
            <a:ext cx="2175309" cy="4427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70C0"/>
                </a:solidFill>
              </a:rPr>
              <a:t>codec : </a:t>
            </a:r>
            <a:r>
              <a:rPr lang="en-US" altLang="zh-CN" dirty="0" err="1">
                <a:solidFill>
                  <a:srgbClr val="0070C0"/>
                </a:solidFill>
              </a:rPr>
              <a:t>adc</a:t>
            </a:r>
            <a:r>
              <a:rPr lang="en-US" altLang="zh-CN" dirty="0">
                <a:solidFill>
                  <a:srgbClr val="0070C0"/>
                </a:solidFill>
              </a:rPr>
              <a:t>/</a:t>
            </a:r>
            <a:r>
              <a:rPr lang="en-US" altLang="zh-CN" dirty="0" err="1">
                <a:solidFill>
                  <a:srgbClr val="0070C0"/>
                </a:solidFill>
              </a:rPr>
              <a:t>cac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467600" y="6312569"/>
            <a:ext cx="1347537" cy="40847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EQ-</a:t>
            </a:r>
            <a:r>
              <a:rPr lang="zh-CN" altLang="en-US" sz="1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增强低频（</a:t>
            </a:r>
            <a:r>
              <a:rPr lang="en-US" altLang="zh-CN" sz="1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100k-800k</a:t>
            </a:r>
            <a:r>
              <a:rPr lang="zh-CN" altLang="en-US" sz="1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）</a:t>
            </a:r>
            <a:endParaRPr lang="zh-CN" altLang="en-US" sz="12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4" name="箭头: 右 53"/>
          <p:cNvSpPr/>
          <p:nvPr/>
        </p:nvSpPr>
        <p:spPr>
          <a:xfrm rot="16200000">
            <a:off x="3118585" y="3994485"/>
            <a:ext cx="202131" cy="163629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箭头: 右 54"/>
          <p:cNvSpPr/>
          <p:nvPr/>
        </p:nvSpPr>
        <p:spPr>
          <a:xfrm rot="5400000">
            <a:off x="3463490" y="4454885"/>
            <a:ext cx="202131" cy="163629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1875"/>
            <a:ext cx="10515600" cy="1325563"/>
          </a:xfrm>
        </p:spPr>
        <p:txBody>
          <a:bodyPr/>
          <a:lstStyle/>
          <a:p>
            <a:r>
              <a:rPr lang="zh-CN" altLang="en-US" sz="44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五、</a:t>
            </a:r>
            <a:r>
              <a:rPr lang="en-US" altLang="zh-CN" sz="44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ENC</a:t>
            </a:r>
            <a:r>
              <a:rPr lang="zh-CN" altLang="en-US" sz="44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能力：降噪</a:t>
            </a:r>
            <a:r>
              <a:rPr lang="en-US" altLang="zh-CN" sz="44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-57.71dB.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4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938357" y="1408538"/>
            <a:ext cx="9687933" cy="5449462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六、多</a:t>
            </a:r>
            <a:r>
              <a:rPr lang="zh-CN" altLang="en-US" sz="44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场景专业降噪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00951" y="1825625"/>
            <a:ext cx="8600975" cy="435133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1629" y="1874507"/>
            <a:ext cx="2024742" cy="456021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0">
            <a:solidFill>
              <a:srgbClr val="00B0F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白噪。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粉噪。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机场。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餐厅。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地铁。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街边市场。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音乐厅。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14" y="1874507"/>
            <a:ext cx="8697686" cy="2996630"/>
          </a:xfrm>
          <a:prstGeom prst="rect">
            <a:avLst/>
          </a:prstGeom>
        </p:spPr>
      </p:pic>
      <p:pic>
        <p:nvPicPr>
          <p:cNvPr id="8" name="处理后信号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00886" y="5438211"/>
            <a:ext cx="406400" cy="406400"/>
          </a:xfrm>
          <a:prstGeom prst="rect">
            <a:avLst/>
          </a:prstGeom>
        </p:spPr>
      </p:pic>
      <p:pic>
        <p:nvPicPr>
          <p:cNvPr id="9" name="处理前信号1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66228" y="5438211"/>
            <a:ext cx="406400" cy="4064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176826" y="5438211"/>
            <a:ext cx="2010818" cy="406400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ENC</a:t>
            </a:r>
            <a:r>
              <a:rPr lang="zh-CN" altLang="en-US" sz="1200" b="1" dirty="0"/>
              <a:t> 关试听，点喇叭。</a:t>
            </a:r>
            <a:endParaRPr lang="zh-CN" altLang="en-US" sz="1200" b="1" dirty="0"/>
          </a:p>
        </p:txBody>
      </p:sp>
      <p:sp>
        <p:nvSpPr>
          <p:cNvPr id="11" name="矩形 10"/>
          <p:cNvSpPr/>
          <p:nvPr/>
        </p:nvSpPr>
        <p:spPr>
          <a:xfrm>
            <a:off x="6612471" y="5440822"/>
            <a:ext cx="1909220" cy="403789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ENC </a:t>
            </a:r>
            <a:r>
              <a:rPr lang="zh-CN" altLang="en-US" sz="1200" b="1" dirty="0"/>
              <a:t>开试听，点喇叭。</a:t>
            </a:r>
            <a:endParaRPr lang="zh-CN" alt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0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七、</a:t>
            </a:r>
            <a:r>
              <a:rPr lang="zh-CN" altLang="en-US" sz="44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麦克风及咪杆硬件</a:t>
            </a:r>
            <a:r>
              <a:rPr lang="zh-CN" altLang="en-US" sz="4400" dirty="0">
                <a:solidFill>
                  <a:schemeClr val="tx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参考规格</a:t>
            </a:r>
            <a:endParaRPr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53927"/>
            <a:ext cx="10515600" cy="461050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频响曲线要求</a:t>
            </a:r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:  20-20KHZ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的频响曲线较平坦，尽量少衰减。</a:t>
            </a:r>
            <a:endParaRPr lang="en-US" altLang="zh-CN" sz="14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SNR 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信噪比</a:t>
            </a:r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降噪</a:t>
            </a:r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MIC SNR&gt;=-60dB</a:t>
            </a:r>
            <a:r>
              <a:rPr lang="zh-CN" altLang="en-US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，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信噪比越高越好</a:t>
            </a:r>
            <a:r>
              <a:rPr lang="zh-CN" altLang="en-US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。</a:t>
            </a:r>
            <a:endParaRPr lang="en-US" altLang="zh-CN" sz="14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THD 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总谐波失真</a:t>
            </a:r>
            <a:r>
              <a:rPr lang="zh-CN" altLang="en-US" sz="1400" dirty="0">
                <a:latin typeface="+mj-ea"/>
                <a:ea typeface="+mj-ea"/>
                <a:cs typeface="Times New Roman" panose="02020603050405020304" pitchFamily="18" charset="0"/>
              </a:rPr>
              <a:t>：</a:t>
            </a:r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&gt;=94dB</a:t>
            </a:r>
            <a:r>
              <a:rPr lang="zh-CN" altLang="en-US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。</a:t>
            </a:r>
            <a:endParaRPr lang="en-US" altLang="zh-CN" sz="14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AOP 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（声过载点）</a:t>
            </a:r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: &gt;120dB SPL</a:t>
            </a:r>
            <a:r>
              <a:rPr lang="zh-CN" altLang="en-US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，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在</a:t>
            </a:r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THD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小于</a:t>
            </a:r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10%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时所能承受的的最大声压值</a:t>
            </a:r>
            <a:r>
              <a:rPr lang="zh-CN" altLang="en-US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。</a:t>
            </a:r>
            <a:endParaRPr lang="en-US" altLang="zh-CN" sz="14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PSRP 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电源抑制比</a:t>
            </a:r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: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越高越好</a:t>
            </a:r>
            <a:r>
              <a:rPr lang="zh-CN" altLang="en-US" sz="1400" dirty="0">
                <a:latin typeface="+mj-ea"/>
                <a:ea typeface="+mj-ea"/>
                <a:cs typeface="Times New Roman" panose="02020603050405020304" pitchFamily="18" charset="0"/>
              </a:rPr>
              <a:t>，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硅麦建议</a:t>
            </a:r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58dB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以上</a:t>
            </a:r>
            <a:r>
              <a:rPr lang="zh-CN" altLang="en-US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。</a:t>
            </a:r>
            <a:endParaRPr lang="en-US" altLang="zh-CN" sz="14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灵敏度</a:t>
            </a:r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拾音唛：</a:t>
            </a:r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-38dB 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精度</a:t>
            </a:r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+/- 2dB</a:t>
            </a:r>
            <a:r>
              <a:rPr lang="zh-CN" altLang="en-US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，降噪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唛：</a:t>
            </a:r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-40dB, 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精度</a:t>
            </a:r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+/-2dB</a:t>
            </a:r>
            <a:r>
              <a:rPr lang="zh-CN" altLang="en-US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以内。</a:t>
            </a:r>
            <a:endParaRPr lang="en-US" altLang="zh-CN" sz="14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/>
            <a:r>
              <a:rPr lang="en-US" altLang="zh-CN" sz="1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    1.</a:t>
            </a:r>
            <a:r>
              <a:rPr lang="zh-CN" altLang="zh-CN" sz="1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确保拾音唛和降噪唛</a:t>
            </a:r>
            <a:r>
              <a:rPr lang="zh-CN" altLang="zh-CN" sz="14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的频响曲线、阻抗、失真、相位一致。</a:t>
            </a:r>
            <a:endParaRPr lang="zh-CN" altLang="zh-CN" sz="1400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    2.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需要对</a:t>
            </a:r>
            <a:r>
              <a:rPr lang="zh-CN" altLang="zh-CN" sz="1400" kern="100" dirty="0">
                <a:effectLst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拾音唛和降噪唛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灵敏度进行筛选，确保两者精度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补偿方向一致。</a:t>
            </a:r>
            <a:endParaRPr lang="en-US" altLang="zh-CN" sz="14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指向性</a:t>
            </a:r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:</a:t>
            </a:r>
            <a:r>
              <a:rPr lang="zh-CN" altLang="zh-CN" sz="1400" kern="100" dirty="0">
                <a:effectLst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拾音唛</a:t>
            </a:r>
            <a:r>
              <a:rPr lang="en-US" altLang="zh-CN" sz="1400" kern="100" dirty="0">
                <a:effectLst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单指向</a:t>
            </a:r>
            <a:r>
              <a:rPr lang="zh-CN" altLang="en-US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，</a:t>
            </a:r>
            <a:r>
              <a:rPr lang="zh-CN" altLang="zh-CN" sz="1400" kern="100" dirty="0">
                <a:effectLst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降噪唛</a:t>
            </a:r>
            <a:r>
              <a:rPr lang="en-US" altLang="zh-CN" sz="1400" kern="100" dirty="0">
                <a:effectLst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全指向</a:t>
            </a:r>
            <a:r>
              <a:rPr lang="zh-CN" altLang="en-US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。</a:t>
            </a:r>
            <a:endParaRPr lang="en-US" altLang="zh-CN" sz="14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咪杆长度</a:t>
            </a:r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: 16cm</a:t>
            </a:r>
            <a:r>
              <a:rPr lang="zh-CN" altLang="en-US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。</a:t>
            </a:r>
            <a:endParaRPr lang="en-US" altLang="zh-CN" sz="14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唛位置</a:t>
            </a:r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: </a:t>
            </a:r>
            <a:r>
              <a:rPr lang="zh-CN" altLang="zh-CN" sz="1400" kern="100" dirty="0">
                <a:effectLst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拾音唛</a:t>
            </a:r>
            <a:r>
              <a:rPr lang="zh-CN" altLang="en-US" sz="1400" dirty="0">
                <a:latin typeface="+mj-ea"/>
                <a:ea typeface="+mj-ea"/>
                <a:cs typeface="Times New Roman" panose="02020603050405020304" pitchFamily="18" charset="0"/>
              </a:rPr>
              <a:t>位于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咪杆靠近嘴的位置</a:t>
            </a:r>
            <a:r>
              <a:rPr lang="zh-CN" altLang="en-US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，</a:t>
            </a:r>
            <a:r>
              <a:rPr lang="zh-CN" altLang="zh-CN" sz="1400" kern="100" dirty="0">
                <a:effectLst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降噪唛</a:t>
            </a:r>
            <a:r>
              <a:rPr lang="zh-CN" altLang="en-US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位于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耳机罩上距离</a:t>
            </a:r>
            <a:r>
              <a:rPr lang="zh-CN" altLang="zh-CN" sz="1400" kern="100" dirty="0">
                <a:effectLst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拾音唛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较远位置。</a:t>
            </a:r>
            <a:endParaRPr lang="en-US" altLang="zh-CN" sz="14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唛保护</a:t>
            </a:r>
            <a:r>
              <a:rPr lang="en-US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:</a:t>
            </a:r>
            <a:r>
              <a:rPr lang="zh-CN" altLang="zh-CN" sz="1400" kern="100" dirty="0">
                <a:effectLst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拾音唛</a:t>
            </a:r>
            <a:r>
              <a:rPr lang="en-US" altLang="zh-CN" sz="1400" kern="100" dirty="0">
                <a:effectLst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-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需要加防风面</a:t>
            </a:r>
            <a:r>
              <a:rPr lang="zh-CN" altLang="en-US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，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有效防止呼吸声。</a:t>
            </a:r>
            <a:r>
              <a:rPr lang="zh-CN" altLang="zh-CN" sz="1400" kern="100" dirty="0">
                <a:effectLst/>
                <a:latin typeface="+mj-ea"/>
                <a:ea typeface="+mj-ea"/>
                <a:cs typeface="Times New Roman" panose="02020603050405020304" pitchFamily="18" charset="0"/>
                <a:sym typeface="+mn-ea"/>
              </a:rPr>
              <a:t>降噪唛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：注意开孔和密封</a:t>
            </a:r>
            <a:r>
              <a:rPr lang="zh-CN" altLang="en-US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，</a:t>
            </a:r>
            <a:r>
              <a:rPr lang="zh-CN" altLang="zh-CN" sz="14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唛孔、唛空和后盖避免形成腔体，影响降噪效果。</a:t>
            </a:r>
            <a:endParaRPr lang="zh-CN" altLang="en-US" sz="1400" dirty="0">
              <a:latin typeface="+mj-ea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dirty="0">
              <a:effectLst/>
              <a:latin typeface="华文细黑" panose="02010600040101010101" pitchFamily="2" charset="-122"/>
              <a:ea typeface="华文细黑" panose="0201060004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八、麦克风和喇叭</a:t>
            </a:r>
            <a:r>
              <a:rPr lang="zh-CN" altLang="en-US" dirty="0"/>
              <a:t>参数参考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741145" y="1867302"/>
          <a:ext cx="10530038" cy="47548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592"/>
                <a:gridCol w="4544723"/>
                <a:gridCol w="4544723"/>
              </a:tblGrid>
              <a:tr h="21193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 dirty="0">
                          <a:effectLst/>
                        </a:rPr>
                        <a:t>主麦克风规格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尺寸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l-GR" sz="900" u="none" strike="noStrike">
                          <a:effectLst/>
                        </a:rPr>
                        <a:t>Φ4.0*1.5</a:t>
                      </a:r>
                      <a:endParaRPr lang="el-GR" sz="900" b="0" i="0" u="none" strike="noStrike">
                        <a:solidFill>
                          <a:srgbClr val="000000"/>
                        </a:solidFill>
                        <a:effectLst/>
                        <a:latin typeface="Alibaba PuHuiTi 2.0 55 Regular"/>
                        <a:ea typeface="等线" panose="02010600030101010101" pitchFamily="2" charset="-122"/>
                      </a:endParaRPr>
                    </a:p>
                  </a:txBody>
                  <a:tcPr marL="6256" marR="6256" marT="6256" marB="0" anchor="ctr"/>
                </a:tc>
              </a:tr>
              <a:tr h="21193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指向性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单指向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Alibaba PuHuiTi 2.0 55 Regular"/>
                        <a:ea typeface="等线" panose="02010600030101010101" pitchFamily="2" charset="-122"/>
                      </a:endParaRPr>
                    </a:p>
                  </a:txBody>
                  <a:tcPr marL="6256" marR="6256" marT="6256" marB="0" anchor="ctr"/>
                </a:tc>
              </a:tr>
              <a:tr h="21193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</a:rPr>
                        <a:t>工作电压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1.1V - 4.5V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libaba PuHuiTi 2.0 55 Regular"/>
                        <a:ea typeface="等线" panose="02010600030101010101" pitchFamily="2" charset="-122"/>
                      </a:endParaRPr>
                    </a:p>
                  </a:txBody>
                  <a:tcPr marL="6256" marR="6256" marT="6256" marB="0" anchor="ctr"/>
                </a:tc>
              </a:tr>
              <a:tr h="21193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灵敏度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u="none" strike="noStrike">
                          <a:effectLst/>
                        </a:rPr>
                        <a:t> -40 ± 3dB(0dB =1V/PA)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libaba PuHuiTi 2.0 55 Regular"/>
                        <a:ea typeface="等线" panose="02010600030101010101" pitchFamily="2" charset="-122"/>
                      </a:endParaRPr>
                    </a:p>
                  </a:txBody>
                  <a:tcPr marL="6256" marR="6256" marT="6256" marB="0" anchor="ctr"/>
                </a:tc>
              </a:tr>
              <a:tr h="21193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阻抗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MAX2.2K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libaba PuHuiTi 2.0 55 Regular"/>
                        <a:ea typeface="等线" panose="02010600030101010101" pitchFamily="2" charset="-122"/>
                      </a:endParaRPr>
                    </a:p>
                  </a:txBody>
                  <a:tcPr marL="6256" marR="6256" marT="6256" marB="0" anchor="ctr"/>
                </a:tc>
              </a:tr>
              <a:tr h="21193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频率范围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100Hz - 10KHz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libaba PuHuiTi 2.0 55 Regular"/>
                        <a:ea typeface="等线" panose="02010600030101010101" pitchFamily="2" charset="-122"/>
                      </a:endParaRPr>
                    </a:p>
                  </a:txBody>
                  <a:tcPr marL="6256" marR="6256" marT="6256" marB="0" anchor="ctr"/>
                </a:tc>
              </a:tr>
              <a:tr h="21193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副麦克风规格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尺寸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l-GR" sz="900" u="none" strike="noStrike">
                          <a:effectLst/>
                        </a:rPr>
                        <a:t>Φ6.0*2.7</a:t>
                      </a:r>
                      <a:endParaRPr lang="el-GR" sz="900" b="0" i="0" u="none" strike="noStrike">
                        <a:solidFill>
                          <a:srgbClr val="000000"/>
                        </a:solidFill>
                        <a:effectLst/>
                        <a:latin typeface="Alibaba PuHuiTi 2.0 55 Regular"/>
                        <a:ea typeface="等线" panose="02010600030101010101" pitchFamily="2" charset="-122"/>
                      </a:endParaRPr>
                    </a:p>
                  </a:txBody>
                  <a:tcPr marL="6256" marR="6256" marT="6256" marB="0" anchor="ctr"/>
                </a:tc>
              </a:tr>
              <a:tr h="21193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指向性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全指向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256" marR="6256" marT="6256" marB="0" anchor="ctr"/>
                </a:tc>
              </a:tr>
              <a:tr h="21193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工作电压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1.1V - 4.5V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libaba PuHuiTi 2.0 55 Regular"/>
                        <a:ea typeface="等线" panose="02010600030101010101" pitchFamily="2" charset="-122"/>
                      </a:endParaRPr>
                    </a:p>
                  </a:txBody>
                  <a:tcPr marL="6256" marR="6256" marT="6256" marB="0" anchor="ctr"/>
                </a:tc>
              </a:tr>
              <a:tr h="21193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灵敏度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l-PL" sz="900" u="none" strike="noStrike">
                          <a:effectLst/>
                        </a:rPr>
                        <a:t> -40 ± 2dB(0dB =1V/PA)</a:t>
                      </a:r>
                      <a:endParaRPr lang="pl-PL" sz="900" b="0" i="0" u="none" strike="noStrike">
                        <a:solidFill>
                          <a:srgbClr val="000000"/>
                        </a:solidFill>
                        <a:effectLst/>
                        <a:latin typeface="Alibaba PuHuiTi 2.0 55 Regular"/>
                        <a:ea typeface="等线" panose="02010600030101010101" pitchFamily="2" charset="-122"/>
                      </a:endParaRPr>
                    </a:p>
                  </a:txBody>
                  <a:tcPr marL="6256" marR="6256" marT="6256" marB="0" anchor="ctr"/>
                </a:tc>
              </a:tr>
              <a:tr h="21193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阻抗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MAX2.2K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libaba PuHuiTi 2.0 55 Regular"/>
                        <a:ea typeface="等线" panose="02010600030101010101" pitchFamily="2" charset="-122"/>
                      </a:endParaRPr>
                    </a:p>
                  </a:txBody>
                  <a:tcPr marL="6256" marR="6256" marT="6256" marB="0" anchor="ctr"/>
                </a:tc>
              </a:tr>
              <a:tr h="21193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频率范围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100Hz - 10KHz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libaba PuHuiTi 2.0 55 Regular"/>
                        <a:ea typeface="等线" panose="02010600030101010101" pitchFamily="2" charset="-122"/>
                      </a:endParaRPr>
                    </a:p>
                  </a:txBody>
                  <a:tcPr marL="6256" marR="6256" marT="6256" marB="0" anchor="ctr"/>
                </a:tc>
              </a:tr>
              <a:tr h="242700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</a:rPr>
                        <a:t>扬声器规格</a:t>
                      </a:r>
                      <a:endParaRPr lang="zh-CN" altLang="en-US" sz="1000" b="1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驱动方式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动圈式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Alibaba PuHuiTi 2.0 55 Regular"/>
                        <a:ea typeface="等线" panose="02010600030101010101" pitchFamily="2" charset="-122"/>
                      </a:endParaRPr>
                    </a:p>
                  </a:txBody>
                  <a:tcPr marL="6256" marR="6256" marT="6256" marB="0" anchor="ctr"/>
                </a:tc>
              </a:tr>
              <a:tr h="242700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喇叭直径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27mm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libaba PuHuiTi 2.0 55 Regular"/>
                        <a:ea typeface="等线" panose="02010600030101010101" pitchFamily="2" charset="-122"/>
                      </a:endParaRPr>
                    </a:p>
                  </a:txBody>
                  <a:tcPr marL="6256" marR="6256" marT="6256" marB="0" anchor="ctr"/>
                </a:tc>
              </a:tr>
              <a:tr h="242700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扬声器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单声道，立体声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</a:tr>
              <a:tr h="21193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喇叭阻抗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l-GR" sz="900" u="none" strike="noStrike">
                          <a:effectLst/>
                        </a:rPr>
                        <a:t>32 Ω±15_%</a:t>
                      </a:r>
                      <a:endParaRPr lang="el-GR" sz="900" b="0" i="0" u="none" strike="noStrike">
                        <a:solidFill>
                          <a:srgbClr val="000000"/>
                        </a:solidFill>
                        <a:effectLst/>
                        <a:latin typeface="Alibaba PuHuiTi 2.0 55 Regular"/>
                        <a:ea typeface="等线" panose="02010600030101010101" pitchFamily="2" charset="-122"/>
                      </a:endParaRPr>
                    </a:p>
                  </a:txBody>
                  <a:tcPr marL="6256" marR="6256" marT="6256" marB="0" anchor="ctr"/>
                </a:tc>
              </a:tr>
              <a:tr h="21193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灵敏度（</a:t>
                      </a:r>
                      <a:r>
                        <a:rPr lang="en-US" sz="900" u="none" strike="noStrike">
                          <a:effectLst/>
                        </a:rPr>
                        <a:t>at 1KH  1mW）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105_± 3 dB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libaba PuHuiTi 2.0 55 Regular"/>
                        <a:ea typeface="等线" panose="02010600030101010101" pitchFamily="2" charset="-122"/>
                      </a:endParaRPr>
                    </a:p>
                  </a:txBody>
                  <a:tcPr marL="6256" marR="6256" marT="6256" marB="0" anchor="ctr"/>
                </a:tc>
              </a:tr>
              <a:tr h="21193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声道平衡（</a:t>
                      </a:r>
                      <a:r>
                        <a:rPr lang="en-US" sz="900" u="none" strike="noStrike">
                          <a:effectLst/>
                        </a:rPr>
                        <a:t>at 1KH  1mW）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≤3 dB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</a:tr>
              <a:tr h="21193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额定功率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15 mW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libaba PuHuiTi 2.0 55 Regular"/>
                        <a:ea typeface="等线" panose="02010600030101010101" pitchFamily="2" charset="-122"/>
                      </a:endParaRPr>
                    </a:p>
                  </a:txBody>
                  <a:tcPr marL="6256" marR="6256" marT="6256" marB="0" anchor="ctr"/>
                </a:tc>
              </a:tr>
              <a:tr h="21193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最大功率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 50  mW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libaba PuHuiTi 2.0 55 Regular"/>
                        <a:ea typeface="等线" panose="02010600030101010101" pitchFamily="2" charset="-122"/>
                      </a:endParaRPr>
                    </a:p>
                  </a:txBody>
                  <a:tcPr marL="6256" marR="6256" marT="6256" marB="0" anchor="ctr"/>
                </a:tc>
              </a:tr>
              <a:tr h="21193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失真（</a:t>
                      </a:r>
                      <a:r>
                        <a:rPr lang="en-US" sz="900" u="none" strike="noStrike">
                          <a:effectLst/>
                        </a:rPr>
                        <a:t>at 1KHZ 1mW）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libaba PuHuiTi 2.0 55 Regular"/>
                        <a:ea typeface="等线" panose="02010600030101010101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≤</a:t>
                      </a:r>
                      <a:r>
                        <a:rPr lang="en-US" altLang="zh-CN" sz="900" u="none" strike="noStrike">
                          <a:effectLst/>
                        </a:rPr>
                        <a:t>5%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</a:tr>
              <a:tr h="211935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频率范围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marL="6256" marR="6256" marT="62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20Hz - 20KHz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libaba PuHuiTi 2.0 55 Regular"/>
                        <a:ea typeface="等线" panose="02010600030101010101" pitchFamily="2" charset="-122"/>
                      </a:endParaRPr>
                    </a:p>
                  </a:txBody>
                  <a:tcPr marL="6256" marR="6256" marT="6256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1624</Words>
  <Application>WPS 表格</Application>
  <PresentationFormat>宽屏</PresentationFormat>
  <Paragraphs>254</Paragraphs>
  <Slides>8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34" baseType="lpstr">
      <vt:lpstr>Arial</vt:lpstr>
      <vt:lpstr>宋体</vt:lpstr>
      <vt:lpstr>Wingdings</vt:lpstr>
      <vt:lpstr>华文细黑</vt:lpstr>
      <vt:lpstr>黑体-简</vt:lpstr>
      <vt:lpstr>黑体</vt:lpstr>
      <vt:lpstr>汉仪中黑KW</vt:lpstr>
      <vt:lpstr>等线</vt:lpstr>
      <vt:lpstr>等线</vt:lpstr>
      <vt:lpstr>等线 Light</vt:lpstr>
      <vt:lpstr>汉仪中等线KW</vt:lpstr>
      <vt:lpstr>微软雅黑</vt:lpstr>
      <vt:lpstr>Times New Roman</vt:lpstr>
      <vt:lpstr>汉仪书宋二KW</vt:lpstr>
      <vt:lpstr>Alibaba PuHuiTi 2.0 55 Regular</vt:lpstr>
      <vt:lpstr>宋体</vt:lpstr>
      <vt:lpstr>汉仪旗黑</vt:lpstr>
      <vt:lpstr>宋体</vt:lpstr>
      <vt:lpstr>Arial Unicode MS</vt:lpstr>
      <vt:lpstr>Calibri</vt:lpstr>
      <vt:lpstr>Helvetica Neue</vt:lpstr>
      <vt:lpstr>等线 Light</vt:lpstr>
      <vt:lpstr>Thonburi</vt:lpstr>
      <vt:lpstr>等线</vt:lpstr>
      <vt:lpstr>Office 主题​​</vt:lpstr>
      <vt:lpstr>1_Office 主题​​</vt:lpstr>
      <vt:lpstr>双唛降噪话务耳机数据流程图</vt:lpstr>
      <vt:lpstr>一、产品形态</vt:lpstr>
      <vt:lpstr>二、产品数据流程图</vt:lpstr>
      <vt:lpstr>三、数据模块说明</vt:lpstr>
      <vt:lpstr>五、ENC能力：降噪-57.71dB.</vt:lpstr>
      <vt:lpstr>六、多种场合专业降噪</vt:lpstr>
      <vt:lpstr>七、麦克风及咪杆硬件基本规格</vt:lpstr>
      <vt:lpstr>八、麦克风和喇叭参考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双唛降噪话务耳机数据流程图</dc:title>
  <dc:creator>cai nick</dc:creator>
  <cp:lastModifiedBy>William</cp:lastModifiedBy>
  <cp:revision>65</cp:revision>
  <dcterms:created xsi:type="dcterms:W3CDTF">2023-02-13T08:50:38Z</dcterms:created>
  <dcterms:modified xsi:type="dcterms:W3CDTF">2023-02-13T08:50:38Z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CC25EE91E3FB155FDEF9E963EBAEF026</vt:lpwstr>
  </property>
  <property fmtid="{D5CDD505-2E9C-101B-9397-08002B2CF9AE}" pid="3" name="KSOProductBuildVer">
    <vt:lpwstr>2052-5.1.1.7676</vt:lpwstr>
  </property>
</Properties>
</file>